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48" r:id="rId2"/>
    <p:sldId id="349" r:id="rId3"/>
    <p:sldId id="350" r:id="rId4"/>
    <p:sldId id="361" r:id="rId5"/>
    <p:sldId id="362" r:id="rId6"/>
    <p:sldId id="357" r:id="rId7"/>
    <p:sldId id="358" r:id="rId8"/>
    <p:sldId id="359" r:id="rId9"/>
    <p:sldId id="360" r:id="rId10"/>
    <p:sldId id="363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6" r:id="rId20"/>
    <p:sldId id="265" r:id="rId21"/>
    <p:sldId id="355" r:id="rId22"/>
    <p:sldId id="366" r:id="rId23"/>
    <p:sldId id="356" r:id="rId24"/>
  </p:sldIdLst>
  <p:sldSz cx="12192000" cy="6858000"/>
  <p:notesSz cx="6858000" cy="9144000"/>
  <p:embeddedFontLst>
    <p:embeddedFont>
      <p:font typeface="Aachen" panose="02020500000000000000" charset="-93"/>
      <p:bold r:id="rId25"/>
    </p:embeddedFont>
    <p:embeddedFont>
      <p:font typeface="Arial Rounded MT Bold" panose="020F0704030504030204" pitchFamily="34" charset="0"/>
      <p:regular r:id="rId26"/>
      <p:bold r:id="rId27"/>
    </p:embeddedFont>
    <p:embeddedFont>
      <p:font typeface="Bierstadt Display" panose="020B0004020202020204" pitchFamily="34" charset="0"/>
      <p:regular r:id="rId28"/>
      <p:bold r:id="rId29"/>
    </p:embeddedFont>
    <p:embeddedFont>
      <p:font typeface="Comix Heavy Serif" panose="020B0604020202020204" charset="0"/>
      <p:regular r:id="rId30"/>
    </p:embeddedFont>
    <p:embeddedFont>
      <p:font typeface="Constantia" panose="02030602050306030303" pitchFamily="18" charset="0"/>
      <p:regular r:id="rId31"/>
      <p:bold r:id="rId32"/>
      <p:italic r:id="rId33"/>
      <p:boldItalic r:id="rId34"/>
    </p:embeddedFont>
    <p:embeddedFont>
      <p:font typeface="DejaVu Serif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FE7"/>
    <a:srgbClr val="F7CAAB"/>
    <a:srgbClr val="52C4D3"/>
    <a:srgbClr val="95DAC1"/>
    <a:srgbClr val="FFFFCC"/>
    <a:srgbClr val="934BC9"/>
    <a:srgbClr val="99FFCC"/>
    <a:srgbClr val="00FF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impleicons_Interface_paper-clip.sv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06C312-2703-42F9-94B7-61CF8556AF26}"/>
              </a:ext>
            </a:extLst>
          </p:cNvPr>
          <p:cNvSpPr/>
          <p:nvPr/>
        </p:nvSpPr>
        <p:spPr>
          <a:xfrm>
            <a:off x="1909762" y="2353945"/>
            <a:ext cx="8124826" cy="15887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Bierstadt Display" panose="020B0604020202020204" pitchFamily="34" charset="0"/>
              </a:rPr>
              <a:t>UNIT 8</a:t>
            </a:r>
          </a:p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Bierstadt Display" panose="020B0604020202020204" pitchFamily="34" charset="0"/>
              </a:rPr>
              <a:t>THE WORLD AROUND US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F33394-510E-4DB9-B72B-566C4DA8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BD578CE-936F-4706-87E6-614E49B08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45489" y="148422"/>
            <a:ext cx="4326755" cy="106005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3E8D2B1D-30A5-4EF8-A7AE-BB68AB546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4559" y="1363686"/>
            <a:ext cx="5058874" cy="5249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14C271-4766-4D8E-B08B-29FDB2A23C95}"/>
              </a:ext>
            </a:extLst>
          </p:cNvPr>
          <p:cNvSpPr txBox="1"/>
          <p:nvPr/>
        </p:nvSpPr>
        <p:spPr>
          <a:xfrm>
            <a:off x="3942185" y="492117"/>
            <a:ext cx="3930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OTHERS CONJUNCTIONS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883B63C-637D-4951-873E-086B6175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1652815"/>
            <a:ext cx="4326755" cy="1060055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7F6AA14-8617-40B6-A772-65F70359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9048" y="3036036"/>
            <a:ext cx="4326755" cy="106005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B93399B-2E4C-4193-8113-EC5600C00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9048" y="4419257"/>
            <a:ext cx="4326755" cy="1060055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3195E08-99B1-4A6C-8AE9-E4146931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9048" y="5634521"/>
            <a:ext cx="4326755" cy="10600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3F7F0D-610E-43CE-A896-6EC79CA11CF0}"/>
              </a:ext>
            </a:extLst>
          </p:cNvPr>
          <p:cNvSpPr txBox="1"/>
          <p:nvPr/>
        </p:nvSpPr>
        <p:spPr>
          <a:xfrm>
            <a:off x="995513" y="2387979"/>
            <a:ext cx="393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and : </a:t>
            </a:r>
            <a:r>
              <a:rPr lang="en-US" sz="3600" b="1">
                <a:solidFill>
                  <a:srgbClr val="934BC9"/>
                </a:solidFill>
              </a:rPr>
              <a:t>và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7A419C-DBBB-4CB7-A7D0-7CF5323F15AC}"/>
              </a:ext>
            </a:extLst>
          </p:cNvPr>
          <p:cNvSpPr txBox="1"/>
          <p:nvPr/>
        </p:nvSpPr>
        <p:spPr>
          <a:xfrm>
            <a:off x="995513" y="2930787"/>
            <a:ext cx="393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but</a:t>
            </a:r>
            <a:r>
              <a:rPr lang="en-US" sz="36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3600" b="1">
                <a:solidFill>
                  <a:srgbClr val="934BC9"/>
                </a:solidFill>
              </a:rPr>
              <a:t>nhưng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5CEB3F-C3A2-46F0-A640-95FB8947B6D9}"/>
              </a:ext>
            </a:extLst>
          </p:cNvPr>
          <p:cNvSpPr txBox="1"/>
          <p:nvPr/>
        </p:nvSpPr>
        <p:spPr>
          <a:xfrm>
            <a:off x="946464" y="3473595"/>
            <a:ext cx="393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because </a:t>
            </a:r>
            <a:r>
              <a:rPr lang="en-US" sz="36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3600" b="1">
                <a:solidFill>
                  <a:srgbClr val="934BC9"/>
                </a:solidFill>
              </a:rPr>
              <a:t>bởi vì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6D180F-3DE5-4B78-BE7D-EAD41652A2FA}"/>
              </a:ext>
            </a:extLst>
          </p:cNvPr>
          <p:cNvSpPr txBox="1"/>
          <p:nvPr/>
        </p:nvSpPr>
        <p:spPr>
          <a:xfrm>
            <a:off x="946464" y="3990504"/>
            <a:ext cx="393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or :</a:t>
            </a:r>
            <a:r>
              <a:rPr lang="en-US" sz="36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600" b="1">
                <a:solidFill>
                  <a:srgbClr val="934BC9"/>
                </a:solidFill>
              </a:rPr>
              <a:t>hoặc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EAFB05-2CA1-4B8B-9DF5-4D2A3F53D515}"/>
              </a:ext>
            </a:extLst>
          </p:cNvPr>
          <p:cNvSpPr txBox="1"/>
          <p:nvPr/>
        </p:nvSpPr>
        <p:spPr>
          <a:xfrm>
            <a:off x="6294347" y="1885568"/>
            <a:ext cx="3930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I eat a lot of vegetables </a:t>
            </a:r>
            <a:r>
              <a:rPr lang="en-US" sz="2000" b="1">
                <a:solidFill>
                  <a:srgbClr val="FFFFCC"/>
                </a:solidFill>
              </a:rPr>
              <a:t>and 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I also do exercise everyday.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3BA4C4-5FA7-4F62-98D4-0239C82E625D}"/>
              </a:ext>
            </a:extLst>
          </p:cNvPr>
          <p:cNvSpPr txBox="1"/>
          <p:nvPr/>
        </p:nvSpPr>
        <p:spPr>
          <a:xfrm>
            <a:off x="6397395" y="3277747"/>
            <a:ext cx="3930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He is fat </a:t>
            </a:r>
            <a:r>
              <a:rPr lang="en-US" sz="2000" b="1">
                <a:solidFill>
                  <a:srgbClr val="FFFFCC"/>
                </a:solidFill>
              </a:rPr>
              <a:t>but 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he doesn’t like do exercise.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0A5FCC-FB39-4FDB-B2BD-B75E9C83F3B2}"/>
              </a:ext>
            </a:extLst>
          </p:cNvPr>
          <p:cNvSpPr txBox="1"/>
          <p:nvPr/>
        </p:nvSpPr>
        <p:spPr>
          <a:xfrm>
            <a:off x="6294347" y="4595341"/>
            <a:ext cx="3930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I stayed at home </a:t>
            </a:r>
            <a:r>
              <a:rPr lang="en-US" sz="2000" b="1">
                <a:solidFill>
                  <a:srgbClr val="FFFFCC"/>
                </a:solidFill>
              </a:rPr>
              <a:t>because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it rained.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E25D58-CCEC-4FEA-9F2C-B84D2A8AFBC5}"/>
              </a:ext>
            </a:extLst>
          </p:cNvPr>
          <p:cNvSpPr txBox="1"/>
          <p:nvPr/>
        </p:nvSpPr>
        <p:spPr>
          <a:xfrm>
            <a:off x="6397395" y="5802478"/>
            <a:ext cx="3930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You study hard </a:t>
            </a:r>
            <a:r>
              <a:rPr lang="en-US" sz="2000" b="1">
                <a:solidFill>
                  <a:srgbClr val="FFFFCC"/>
                </a:solidFill>
              </a:rPr>
              <a:t>or</a:t>
            </a:r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you fail the exam.</a:t>
            </a:r>
          </a:p>
        </p:txBody>
      </p:sp>
    </p:spTree>
    <p:extLst>
      <p:ext uri="{BB962C8B-B14F-4D97-AF65-F5344CB8AC3E}">
        <p14:creationId xmlns:p14="http://schemas.microsoft.com/office/powerpoint/2010/main" val="32955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so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1988780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but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32912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or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7704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because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+mj-lt"/>
              </a:rPr>
              <a:t>1. Choose </a:t>
            </a:r>
            <a:r>
              <a:rPr lang="en-US" sz="3600" dirty="0">
                <a:latin typeface="+mj-lt"/>
              </a:rPr>
              <a:t>the correct answer</a:t>
            </a:r>
            <a:endParaRPr lang="ru-RU" sz="3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845BB-5C7B-4C0D-B341-A97CA2EDA845}"/>
              </a:ext>
            </a:extLst>
          </p:cNvPr>
          <p:cNvSpPr txBox="1"/>
          <p:nvPr/>
        </p:nvSpPr>
        <p:spPr>
          <a:xfrm>
            <a:off x="3664256" y="1788729"/>
            <a:ext cx="796785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1. Sarah likes tea................she hates coffee.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C47074E-5929-4132-928C-2332A761B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18561" y="3617341"/>
            <a:ext cx="3293077" cy="23668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8D0BD-B97B-4640-8707-FCEBEE820102}"/>
              </a:ext>
            </a:extLst>
          </p:cNvPr>
          <p:cNvSpPr txBox="1"/>
          <p:nvPr/>
        </p:nvSpPr>
        <p:spPr>
          <a:xfrm>
            <a:off x="8168640" y="1687770"/>
            <a:ext cx="173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</a:rPr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20808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so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1988780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because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25140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or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69271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and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8338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x Heavy Serif" panose="02000500000000000000" pitchFamily="2" charset="0"/>
              </a:rPr>
              <a:t>Choose the correct answer</a:t>
            </a:r>
            <a:endParaRPr lang="ru-RU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9A67C9-2DB2-4231-8F28-3DA02092E5D7}"/>
              </a:ext>
            </a:extLst>
          </p:cNvPr>
          <p:cNvSpPr txBox="1"/>
          <p:nvPr/>
        </p:nvSpPr>
        <p:spPr>
          <a:xfrm>
            <a:off x="3664256" y="1788729"/>
            <a:ext cx="796785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2. Is it Monday.........Tuesday today?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B06A8206-B704-4E08-A646-804578DAB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11978" y="3332861"/>
            <a:ext cx="2364407" cy="242503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0D2BFAC-C1E6-45B9-AC8F-CBEAE2EB8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8663" y="3260069"/>
            <a:ext cx="2485097" cy="25488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7AE833-8B74-4CC5-9810-1EB0B2951269}"/>
              </a:ext>
            </a:extLst>
          </p:cNvPr>
          <p:cNvSpPr txBox="1"/>
          <p:nvPr/>
        </p:nvSpPr>
        <p:spPr>
          <a:xfrm>
            <a:off x="7744705" y="1788729"/>
            <a:ext cx="173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93529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because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1988780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so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32912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but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7704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and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8338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x Heavy Serif" panose="02000500000000000000" pitchFamily="2" charset="0"/>
              </a:rPr>
              <a:t>Choose the correct answer</a:t>
            </a:r>
            <a:endParaRPr lang="ru-RU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8880E7-D0F6-42AB-8E25-F4A79BB95F00}"/>
              </a:ext>
            </a:extLst>
          </p:cNvPr>
          <p:cNvSpPr txBox="1"/>
          <p:nvPr/>
        </p:nvSpPr>
        <p:spPr>
          <a:xfrm>
            <a:off x="3664256" y="1788729"/>
            <a:ext cx="796785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3. He didn’t go to school ......he was sick yesterday.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E90D74FA-6058-40C7-B353-3DC14C491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26774" y="3226146"/>
            <a:ext cx="4969622" cy="33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77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because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1988780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but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32912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so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7704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and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8338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x Heavy Serif" panose="02000500000000000000" pitchFamily="2" charset="0"/>
              </a:rPr>
              <a:t>Choose the correct answer</a:t>
            </a:r>
            <a:endParaRPr lang="ru-RU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42D32-5EF9-47CE-A055-3EF7B466DF2D}"/>
              </a:ext>
            </a:extLst>
          </p:cNvPr>
          <p:cNvSpPr txBox="1"/>
          <p:nvPr/>
        </p:nvSpPr>
        <p:spPr>
          <a:xfrm>
            <a:off x="3664256" y="1788729"/>
            <a:ext cx="796785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4. I drink more water .......I do exercise to have a good health.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BD110D4C-01E5-4FF4-B625-F85AE891F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8350" y="3532912"/>
            <a:ext cx="2181570" cy="2697460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6C24F8FF-9003-4D81-9889-4E9F086210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85765" y="3332861"/>
            <a:ext cx="3679425" cy="28515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D30E41-FEB4-4A1D-8BB0-1954E32DD1C0}"/>
              </a:ext>
            </a:extLst>
          </p:cNvPr>
          <p:cNvSpPr txBox="1"/>
          <p:nvPr/>
        </p:nvSpPr>
        <p:spPr>
          <a:xfrm>
            <a:off x="8933425" y="1788729"/>
            <a:ext cx="173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50988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so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1988780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but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32912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because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7704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and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8338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x Heavy Serif" panose="02000500000000000000" pitchFamily="2" charset="0"/>
              </a:rPr>
              <a:t>Choose the correct answer</a:t>
            </a:r>
            <a:endParaRPr lang="ru-RU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55C22-725C-4000-8CE3-67A76541E4CB}"/>
              </a:ext>
            </a:extLst>
          </p:cNvPr>
          <p:cNvSpPr txBox="1"/>
          <p:nvPr/>
        </p:nvSpPr>
        <p:spPr>
          <a:xfrm>
            <a:off x="3664256" y="1788729"/>
            <a:ext cx="796785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5. The film was boring.......I turned of the TV.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E8821CD8-6F8E-424C-A5DD-4C4810B26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87613" y="3429000"/>
            <a:ext cx="2030936" cy="3003232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D520B254-DA26-4835-8E2D-3B9C24B875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126" r="9126"/>
          <a:stretch>
            <a:fillRect/>
          </a:stretch>
        </p:blipFill>
        <p:spPr>
          <a:xfrm>
            <a:off x="7457357" y="3452600"/>
            <a:ext cx="3546974" cy="2892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A18AFD-ACCE-4D54-AD48-C6053B9D4B71}"/>
              </a:ext>
            </a:extLst>
          </p:cNvPr>
          <p:cNvSpPr txBox="1"/>
          <p:nvPr/>
        </p:nvSpPr>
        <p:spPr>
          <a:xfrm>
            <a:off x="9156945" y="1788729"/>
            <a:ext cx="860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</a:rPr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82998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because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1981007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so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32912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and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7704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but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8338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x Heavy Serif" panose="02000500000000000000" pitchFamily="2" charset="0"/>
              </a:rPr>
              <a:t>Choose the correct answer</a:t>
            </a:r>
            <a:endParaRPr lang="ru-RU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771E1-D5F6-4AA0-89C5-37F4CAC30A8D}"/>
              </a:ext>
            </a:extLst>
          </p:cNvPr>
          <p:cNvSpPr txBox="1"/>
          <p:nvPr/>
        </p:nvSpPr>
        <p:spPr>
          <a:xfrm>
            <a:off x="3664256" y="1788729"/>
            <a:ext cx="796785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6. It is raining .......we have to bring an umbrella.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B355535E-E42C-4FAB-B261-D41E95CAC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34554" y="3112168"/>
            <a:ext cx="3114040" cy="3114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B2955-3906-4850-9151-F4A1FBD7C59B}"/>
              </a:ext>
            </a:extLst>
          </p:cNvPr>
          <p:cNvSpPr txBox="1"/>
          <p:nvPr/>
        </p:nvSpPr>
        <p:spPr>
          <a:xfrm>
            <a:off x="7317985" y="1788729"/>
            <a:ext cx="173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</a:rPr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16988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or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1988780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so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25140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because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7704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but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8338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x Heavy Serif" panose="02000500000000000000" pitchFamily="2" charset="0"/>
              </a:rPr>
              <a:t>Choose the correct answer</a:t>
            </a:r>
            <a:endParaRPr lang="ru-RU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371CCF-8D08-4770-BD79-0BF871B2633F}"/>
              </a:ext>
            </a:extLst>
          </p:cNvPr>
          <p:cNvSpPr txBox="1"/>
          <p:nvPr/>
        </p:nvSpPr>
        <p:spPr>
          <a:xfrm>
            <a:off x="3664256" y="1788729"/>
            <a:ext cx="796785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7. I can’t buy a new house.......I don’t have money.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268F0B78-87EF-469F-B319-F257C55B4D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2213" y="2660820"/>
            <a:ext cx="2420268" cy="38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so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1988780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but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32912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because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7704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or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8338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x Heavy Serif" panose="02000500000000000000" pitchFamily="2" charset="0"/>
              </a:rPr>
              <a:t>Choose the correct answer</a:t>
            </a:r>
            <a:endParaRPr lang="ru-RU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64D2BC-1DF3-46CD-9F5A-BCCF464D4825}"/>
              </a:ext>
            </a:extLst>
          </p:cNvPr>
          <p:cNvSpPr txBox="1"/>
          <p:nvPr/>
        </p:nvSpPr>
        <p:spPr>
          <a:xfrm>
            <a:off x="3664256" y="1788729"/>
            <a:ext cx="796785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8. You have to study hard......you fail the exam.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90D5A8D3-1FE6-45B1-8290-20F8ECFBD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70880" y="3429000"/>
            <a:ext cx="2072640" cy="28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8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so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206563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and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32912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but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7704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or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8338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x Heavy Serif" panose="02000500000000000000" pitchFamily="2" charset="0"/>
              </a:rPr>
              <a:t>Choose the correct answer</a:t>
            </a:r>
            <a:endParaRPr lang="ru-RU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00D9E-E4B8-45E4-8361-C3E27889AB5E}"/>
              </a:ext>
            </a:extLst>
          </p:cNvPr>
          <p:cNvSpPr txBox="1"/>
          <p:nvPr/>
        </p:nvSpPr>
        <p:spPr>
          <a:xfrm>
            <a:off x="3664256" y="1788729"/>
            <a:ext cx="79678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9. He is fat ......he eats a lot.</a:t>
            </a: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14308769-EDB6-4E36-BF94-4653FADA2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00744" y="2597253"/>
            <a:ext cx="2114754" cy="35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0" y="2174240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5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0" y="2735972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39" y="3119067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0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6" y="2155172"/>
            <a:ext cx="2528997" cy="7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9411" y="444648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because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9410" y="2018327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or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410" y="3532912"/>
            <a:ext cx="2800954" cy="1344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omix Heavy Serif" panose="02000500000000000000" pitchFamily="2" charset="0"/>
              </a:rPr>
              <a:t>so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10" y="5077043"/>
            <a:ext cx="2800954" cy="1344081"/>
          </a:xfrm>
          <a:prstGeom prst="roundRect">
            <a:avLst/>
          </a:prstGeom>
          <a:solidFill>
            <a:srgbClr val="CFAFE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Comix Heavy Serif" panose="02000500000000000000" pitchFamily="2" charset="0"/>
              </a:rPr>
              <a:t>but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296" y="244719"/>
            <a:ext cx="7774818" cy="806258"/>
          </a:xfrm>
          <a:prstGeom prst="roundRect">
            <a:avLst/>
          </a:prstGeom>
          <a:solidFill>
            <a:srgbClr val="78338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x Heavy Serif" panose="02000500000000000000" pitchFamily="2" charset="0"/>
              </a:rPr>
              <a:t>Choose the correct answer</a:t>
            </a:r>
            <a:endParaRPr lang="ru-RU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85DF9-9C59-4C87-8C13-DFACA08211E2}"/>
              </a:ext>
            </a:extLst>
          </p:cNvPr>
          <p:cNvSpPr txBox="1"/>
          <p:nvPr/>
        </p:nvSpPr>
        <p:spPr>
          <a:xfrm>
            <a:off x="3664256" y="1788729"/>
            <a:ext cx="796785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Arial Rounded MT Bold" panose="020F0704030504030204" pitchFamily="34" charset="0"/>
              </a:rPr>
              <a:t>10. Which pen do you like? the black one......the blue one?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E125B4B8-8B6D-42DC-A258-1AB230BD69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8303" y="3520440"/>
            <a:ext cx="2234977" cy="2211696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A5A3D3F5-C68E-47B7-A427-7CD4933AA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27210" y="3745833"/>
            <a:ext cx="2134693" cy="21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9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tech-ui-schelchok-myishyu-audio-material-429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3F8453-323C-473F-9543-567C67E1EE2E}"/>
              </a:ext>
            </a:extLst>
          </p:cNvPr>
          <p:cNvSpPr/>
          <p:nvPr/>
        </p:nvSpPr>
        <p:spPr>
          <a:xfrm>
            <a:off x="2633821" y="2063284"/>
            <a:ext cx="6924358" cy="14344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E8BD0C3-E5FE-4551-98DB-92CCE6DF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6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2714"/>
            <a:ext cx="12070080" cy="6749978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79761" y="60995"/>
            <a:ext cx="107478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8</a:t>
            </a:r>
          </a:p>
          <a:p>
            <a:pPr lvl="0" algn="ctr"/>
            <a:r>
              <a:rPr lang="en-US" sz="44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The world around us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5: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 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1B3F8-1032-4AEA-B897-4E550245C146}"/>
              </a:ext>
            </a:extLst>
          </p:cNvPr>
          <p:cNvSpPr txBox="1"/>
          <p:nvPr/>
        </p:nvSpPr>
        <p:spPr>
          <a:xfrm>
            <a:off x="1347545" y="1964922"/>
            <a:ext cx="10812239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>
                <a:solidFill>
                  <a:srgbClr val="C00000"/>
                </a:solidFill>
              </a:rPr>
              <a:t>Conjunctions : Liên từ/từ nối </a:t>
            </a:r>
          </a:p>
          <a:p>
            <a:pPr>
              <a:lnSpc>
                <a:spcPct val="150000"/>
              </a:lnSpc>
            </a:pPr>
            <a:r>
              <a:rPr lang="vi-VN" sz="2400" i="0">
                <a:solidFill>
                  <a:srgbClr val="202124"/>
                </a:solidFill>
                <a:effectLst/>
                <a:latin typeface="+mj-lt"/>
              </a:rPr>
              <a:t>Từ nối trong tiếng Anh (còn gọi là </a:t>
            </a:r>
            <a:r>
              <a:rPr lang="en-US" sz="2400" b="1" i="0" u="sng">
                <a:solidFill>
                  <a:srgbClr val="C00000"/>
                </a:solidFill>
                <a:effectLst/>
                <a:latin typeface="+mj-lt"/>
              </a:rPr>
              <a:t>l</a:t>
            </a:r>
            <a:r>
              <a:rPr lang="vi-VN" sz="2400" b="1" i="0" u="sng">
                <a:solidFill>
                  <a:srgbClr val="C00000"/>
                </a:solidFill>
                <a:effectLst/>
                <a:latin typeface="+mj-lt"/>
              </a:rPr>
              <a:t>inking words </a:t>
            </a:r>
            <a:r>
              <a:rPr lang="vi-VN" sz="2400" i="0">
                <a:solidFill>
                  <a:srgbClr val="202124"/>
                </a:solidFill>
                <a:effectLst/>
                <a:latin typeface="+mj-lt"/>
              </a:rPr>
              <a:t>hay </a:t>
            </a:r>
            <a:r>
              <a:rPr lang="en-US" sz="2400" b="1" i="0" u="sng">
                <a:solidFill>
                  <a:srgbClr val="C00000"/>
                </a:solidFill>
                <a:effectLst/>
                <a:latin typeface="+mj-lt"/>
              </a:rPr>
              <a:t>conjunctions</a:t>
            </a:r>
            <a:r>
              <a:rPr lang="vi-VN" sz="2400" i="0">
                <a:solidFill>
                  <a:srgbClr val="202124"/>
                </a:solidFill>
                <a:effectLst/>
                <a:latin typeface="+mj-lt"/>
              </a:rPr>
              <a:t>), được dùng để liên kết giữa các câu, giúp cả đoạn văn chặt chẽ hơn, mạch lạc hơn.</a:t>
            </a:r>
            <a:endParaRPr lang="en-US" sz="2400" i="0">
              <a:solidFill>
                <a:srgbClr val="202124"/>
              </a:solidFill>
              <a:effectLst/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400" b="1" u="sng">
                <a:solidFill>
                  <a:srgbClr val="7030A0"/>
                </a:solidFill>
                <a:latin typeface="+mj-lt"/>
              </a:rPr>
              <a:t>Common conjunctions : (</a:t>
            </a:r>
            <a:r>
              <a:rPr lang="en-US" sz="2400">
                <a:solidFill>
                  <a:srgbClr val="202124"/>
                </a:solidFill>
                <a:latin typeface="+mj-lt"/>
              </a:rPr>
              <a:t>Những từ nối thường gặp)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b="1">
                <a:solidFill>
                  <a:srgbClr val="202124"/>
                </a:solidFill>
                <a:latin typeface="+mj-lt"/>
              </a:rPr>
              <a:t>So:</a:t>
            </a:r>
            <a:r>
              <a:rPr lang="en-US" sz="2400">
                <a:solidFill>
                  <a:srgbClr val="202124"/>
                </a:solidFill>
                <a:latin typeface="+mj-lt"/>
              </a:rPr>
              <a:t> </a:t>
            </a:r>
            <a:r>
              <a:rPr lang="en-US" sz="2400" i="1">
                <a:solidFill>
                  <a:srgbClr val="202124"/>
                </a:solidFill>
                <a:latin typeface="+mj-lt"/>
              </a:rPr>
              <a:t>Vì vậy 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202124"/>
                </a:solidFill>
                <a:latin typeface="+mj-lt"/>
              </a:rPr>
              <a:t>- Others : </a:t>
            </a:r>
            <a:r>
              <a:rPr lang="en-US" sz="2400" b="1">
                <a:solidFill>
                  <a:srgbClr val="202124"/>
                </a:solidFill>
                <a:latin typeface="+mj-lt"/>
              </a:rPr>
              <a:t>and : </a:t>
            </a:r>
            <a:r>
              <a:rPr lang="en-US" sz="2400" i="1">
                <a:solidFill>
                  <a:srgbClr val="202124"/>
                </a:solidFill>
                <a:latin typeface="+mj-lt"/>
              </a:rPr>
              <a:t>và</a:t>
            </a:r>
            <a:r>
              <a:rPr lang="en-US" sz="2400" b="1">
                <a:solidFill>
                  <a:srgbClr val="202124"/>
                </a:solidFill>
                <a:latin typeface="+mj-lt"/>
              </a:rPr>
              <a:t>, but: </a:t>
            </a:r>
            <a:r>
              <a:rPr lang="en-US" sz="2400" i="1">
                <a:solidFill>
                  <a:srgbClr val="202124"/>
                </a:solidFill>
                <a:latin typeface="+mj-lt"/>
              </a:rPr>
              <a:t>nhưng</a:t>
            </a:r>
            <a:r>
              <a:rPr lang="en-US" sz="2400" b="1">
                <a:solidFill>
                  <a:srgbClr val="202124"/>
                </a:solidFill>
                <a:latin typeface="+mj-lt"/>
              </a:rPr>
              <a:t> , or : </a:t>
            </a:r>
            <a:r>
              <a:rPr lang="en-US" sz="2400" i="1">
                <a:solidFill>
                  <a:srgbClr val="202124"/>
                </a:solidFill>
                <a:latin typeface="+mj-lt"/>
              </a:rPr>
              <a:t>hoặc là </a:t>
            </a:r>
            <a:r>
              <a:rPr lang="en-US" sz="2400" b="1">
                <a:solidFill>
                  <a:srgbClr val="202124"/>
                </a:solidFill>
                <a:latin typeface="+mj-lt"/>
              </a:rPr>
              <a:t>, because : </a:t>
            </a:r>
            <a:r>
              <a:rPr lang="en-US" sz="2400" i="1">
                <a:solidFill>
                  <a:srgbClr val="202124"/>
                </a:solidFill>
                <a:latin typeface="+mj-lt"/>
              </a:rPr>
              <a:t>bởi vì.</a:t>
            </a:r>
          </a:p>
          <a:p>
            <a:pPr>
              <a:lnSpc>
                <a:spcPct val="150000"/>
              </a:lnSpc>
            </a:pPr>
            <a:r>
              <a:rPr lang="vi-VN" sz="2400" i="0">
                <a:solidFill>
                  <a:srgbClr val="202124"/>
                </a:solidFill>
                <a:effectLst/>
                <a:latin typeface="+mj-lt"/>
              </a:rPr>
              <a:t>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3F8453-323C-473F-9543-567C67E1EE2E}"/>
              </a:ext>
            </a:extLst>
          </p:cNvPr>
          <p:cNvSpPr/>
          <p:nvPr/>
        </p:nvSpPr>
        <p:spPr>
          <a:xfrm>
            <a:off x="1043631" y="873940"/>
            <a:ext cx="5052369" cy="10357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E6A52-72E3-451E-9BDC-DCBF9CCA41BF}"/>
              </a:ext>
            </a:extLst>
          </p:cNvPr>
          <p:cNvSpPr txBox="1"/>
          <p:nvPr/>
        </p:nvSpPr>
        <p:spPr>
          <a:xfrm>
            <a:off x="1045029" y="2524721"/>
            <a:ext cx="4991629" cy="367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Learn the use of conjunction "so".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- Do exercises: Grammar a, b on page 47 in workbook.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486150" algn="l"/>
                <a:tab pos="4626610" algn="ctr"/>
              </a:tabLst>
            </a:pPr>
            <a:r>
              <a:rPr lang="en-US">
                <a:effectLst/>
              </a:rPr>
              <a:t>- Prepare for the next lesson</a:t>
            </a:r>
            <a:r>
              <a:rPr lang="en-US" b="1">
                <a:effectLst/>
              </a:rPr>
              <a:t>: </a:t>
            </a:r>
            <a:r>
              <a:rPr lang="en-US">
                <a:effectLst/>
              </a:rPr>
              <a:t>UNIT 8 - Lesson 2 – Pronunciation - Speaking on page 67.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486150" algn="l"/>
                <a:tab pos="4626610" algn="ctr"/>
              </a:tabLst>
            </a:pPr>
            <a:r>
              <a:rPr lang="en-US">
                <a:effectLst/>
              </a:rPr>
              <a:t>- Ask them to think of what they need to prepare for a camping trip.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Open Book">
            <a:extLst>
              <a:ext uri="{FF2B5EF4-FFF2-40B4-BE49-F238E27FC236}">
                <a16:creationId xmlns:a16="http://schemas.microsoft.com/office/drawing/2014/main" id="{80425522-992B-4BFC-960E-C054CE9EB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0493" y="1347516"/>
            <a:ext cx="4223252" cy="422325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FE30BE3-C1DA-45B4-8EA4-1018E4E28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3F8453-323C-473F-9543-567C67E1EE2E}"/>
              </a:ext>
            </a:extLst>
          </p:cNvPr>
          <p:cNvSpPr/>
          <p:nvPr/>
        </p:nvSpPr>
        <p:spPr>
          <a:xfrm>
            <a:off x="2511901" y="430976"/>
            <a:ext cx="6660198" cy="12465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4785E8E-9F4B-4D6C-B580-498F0DF90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2E2B79-0B79-47F6-8DC4-3AD33B1F93E4}"/>
              </a:ext>
            </a:extLst>
          </p:cNvPr>
          <p:cNvSpPr txBox="1"/>
          <p:nvPr/>
        </p:nvSpPr>
        <p:spPr>
          <a:xfrm>
            <a:off x="172720" y="1911636"/>
            <a:ext cx="1216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Read the sentences and answer the questions. 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6E804EA-01BA-417C-9552-D80087BC7D4D}"/>
              </a:ext>
            </a:extLst>
          </p:cNvPr>
          <p:cNvSpPr/>
          <p:nvPr/>
        </p:nvSpPr>
        <p:spPr>
          <a:xfrm>
            <a:off x="1351280" y="2885209"/>
            <a:ext cx="5181600" cy="66040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1.I was </a:t>
            </a:r>
            <a:r>
              <a:rPr lang="en-US" sz="3200">
                <a:solidFill>
                  <a:schemeClr val="tx1"/>
                </a:solidFill>
              </a:rPr>
              <a:t>sick, I stay at home. </a:t>
            </a:r>
          </a:p>
          <a:p>
            <a:pPr algn="ctr"/>
            <a:endParaRPr lang="en-US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650F1F69-D700-4F99-A67B-9C2B4A5B4E83}"/>
              </a:ext>
            </a:extLst>
          </p:cNvPr>
          <p:cNvSpPr/>
          <p:nvPr/>
        </p:nvSpPr>
        <p:spPr>
          <a:xfrm>
            <a:off x="172720" y="3675559"/>
            <a:ext cx="7096760" cy="660400"/>
          </a:xfrm>
          <a:prstGeom prst="flowChartAlternateProcess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</a:rPr>
              <a:t>2.I was </a:t>
            </a:r>
            <a:r>
              <a:rPr lang="en-US" sz="3200">
                <a:solidFill>
                  <a:schemeClr val="tx1"/>
                </a:solidFill>
              </a:rPr>
              <a:t>sick </a:t>
            </a:r>
            <a:r>
              <a:rPr lang="en-US" sz="3200" b="1" u="sng">
                <a:solidFill>
                  <a:srgbClr val="FF0000"/>
                </a:solidFill>
              </a:rPr>
              <a:t>so</a:t>
            </a:r>
            <a:r>
              <a:rPr lang="en-US" sz="3200">
                <a:solidFill>
                  <a:schemeClr val="tx1"/>
                </a:solidFill>
              </a:rPr>
              <a:t> I stay at home. </a:t>
            </a:r>
          </a:p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1F2CFD19-81A0-4432-87CD-646A505D7CB9}"/>
              </a:ext>
            </a:extLst>
          </p:cNvPr>
          <p:cNvSpPr/>
          <p:nvPr/>
        </p:nvSpPr>
        <p:spPr>
          <a:xfrm>
            <a:off x="1254760" y="4536209"/>
            <a:ext cx="5181600" cy="66040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3.I stayed at home, it rained.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53EA8C09-3DA8-4EBD-A3BD-A54C1141E44E}"/>
              </a:ext>
            </a:extLst>
          </p:cNvPr>
          <p:cNvSpPr/>
          <p:nvPr/>
        </p:nvSpPr>
        <p:spPr>
          <a:xfrm>
            <a:off x="297180" y="5396859"/>
            <a:ext cx="7096760" cy="660400"/>
          </a:xfrm>
          <a:prstGeom prst="flowChartAlternateProcess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</a:rPr>
              <a:t>4. I stayed at home </a:t>
            </a:r>
            <a:r>
              <a:rPr lang="en-US" sz="3000" b="1" u="sng">
                <a:solidFill>
                  <a:srgbClr val="FF0000"/>
                </a:solidFill>
              </a:rPr>
              <a:t>because</a:t>
            </a:r>
            <a:r>
              <a:rPr lang="en-US" sz="3000">
                <a:solidFill>
                  <a:schemeClr val="tx1"/>
                </a:solidFill>
              </a:rPr>
              <a:t> it rained.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62160-114A-4CEA-9DE1-FD5B8C128FC4}"/>
              </a:ext>
            </a:extLst>
          </p:cNvPr>
          <p:cNvSpPr txBox="1"/>
          <p:nvPr/>
        </p:nvSpPr>
        <p:spPr>
          <a:xfrm>
            <a:off x="7393940" y="2561639"/>
            <a:ext cx="4312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1. Which sentences are better and give us enough information?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9547C-3328-460A-90A9-9909EFFDE903}"/>
              </a:ext>
            </a:extLst>
          </p:cNvPr>
          <p:cNvSpPr txBox="1"/>
          <p:nvPr/>
        </p:nvSpPr>
        <p:spPr>
          <a:xfrm>
            <a:off x="7465060" y="4389355"/>
            <a:ext cx="4312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2. Why number 2 and 4 are better sentences?</a:t>
            </a:r>
          </a:p>
        </p:txBody>
      </p:sp>
    </p:spTree>
    <p:extLst>
      <p:ext uri="{BB962C8B-B14F-4D97-AF65-F5344CB8AC3E}">
        <p14:creationId xmlns:p14="http://schemas.microsoft.com/office/powerpoint/2010/main" val="27449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3F8453-323C-473F-9543-567C67E1EE2E}"/>
              </a:ext>
            </a:extLst>
          </p:cNvPr>
          <p:cNvSpPr/>
          <p:nvPr/>
        </p:nvSpPr>
        <p:spPr>
          <a:xfrm>
            <a:off x="2615882" y="816779"/>
            <a:ext cx="6660198" cy="12465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4785E8E-9F4B-4D6C-B580-498F0DF90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869277-DC14-4E13-908B-9B9DE8DA5082}"/>
              </a:ext>
            </a:extLst>
          </p:cNvPr>
          <p:cNvSpPr/>
          <p:nvPr/>
        </p:nvSpPr>
        <p:spPr>
          <a:xfrm>
            <a:off x="1968023" y="2683666"/>
            <a:ext cx="91440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8A797-9D56-4934-8555-BB371144FD11}"/>
              </a:ext>
            </a:extLst>
          </p:cNvPr>
          <p:cNvSpPr txBox="1"/>
          <p:nvPr/>
        </p:nvSpPr>
        <p:spPr>
          <a:xfrm>
            <a:off x="2969101" y="2683666"/>
            <a:ext cx="6660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Conjunctions ( từ nối)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3A5083D-B947-47FD-A96B-D1B425A3AF72}"/>
              </a:ext>
            </a:extLst>
          </p:cNvPr>
          <p:cNvSpPr/>
          <p:nvPr/>
        </p:nvSpPr>
        <p:spPr>
          <a:xfrm>
            <a:off x="3495040" y="3598066"/>
            <a:ext cx="1889760" cy="914400"/>
          </a:xfrm>
          <a:prstGeom prst="rightArrow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Definition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2C553CA-01B3-47DC-B17A-D4DD6FB874B8}"/>
              </a:ext>
            </a:extLst>
          </p:cNvPr>
          <p:cNvSpPr/>
          <p:nvPr/>
        </p:nvSpPr>
        <p:spPr>
          <a:xfrm>
            <a:off x="5052537" y="4473949"/>
            <a:ext cx="1889760" cy="914400"/>
          </a:xfrm>
          <a:prstGeom prst="rightArrow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“ so”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328B57B-E3EA-4317-A2F9-63DB2B803B8D}"/>
              </a:ext>
            </a:extLst>
          </p:cNvPr>
          <p:cNvSpPr/>
          <p:nvPr/>
        </p:nvSpPr>
        <p:spPr>
          <a:xfrm>
            <a:off x="6566376" y="5194610"/>
            <a:ext cx="3217703" cy="1164610"/>
          </a:xfrm>
          <a:prstGeom prst="rightArrow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other conjunctions</a:t>
            </a:r>
          </a:p>
        </p:txBody>
      </p:sp>
    </p:spTree>
    <p:extLst>
      <p:ext uri="{BB962C8B-B14F-4D97-AF65-F5344CB8AC3E}">
        <p14:creationId xmlns:p14="http://schemas.microsoft.com/office/powerpoint/2010/main" val="283483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A4BDE000-4CBC-4F0C-BADC-E849D68CD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622" y="98843"/>
            <a:ext cx="5394855" cy="6660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10231-FE79-4F02-8ECE-188333796DD5}"/>
              </a:ext>
            </a:extLst>
          </p:cNvPr>
          <p:cNvSpPr txBox="1"/>
          <p:nvPr/>
        </p:nvSpPr>
        <p:spPr>
          <a:xfrm>
            <a:off x="824926" y="1531486"/>
            <a:ext cx="3670048" cy="433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/>
          </a:p>
          <a:p>
            <a:pPr algn="just">
              <a:lnSpc>
                <a:spcPct val="150000"/>
              </a:lnSpc>
            </a:pPr>
            <a:r>
              <a:rPr lang="en-US">
                <a:latin typeface="+mj-lt"/>
              </a:rPr>
              <a:t>- </a:t>
            </a:r>
            <a:r>
              <a:rPr lang="vi-VN" sz="2400" i="0">
                <a:solidFill>
                  <a:srgbClr val="202124"/>
                </a:solidFill>
                <a:effectLst/>
                <a:latin typeface="+mj-lt"/>
              </a:rPr>
              <a:t>Từ nối trong tiếng Anh (còn gọi là </a:t>
            </a:r>
            <a:r>
              <a:rPr lang="en-US" sz="2400" b="1" i="0" u="sng">
                <a:solidFill>
                  <a:srgbClr val="C00000"/>
                </a:solidFill>
                <a:effectLst/>
                <a:latin typeface="+mj-lt"/>
              </a:rPr>
              <a:t>l</a:t>
            </a:r>
            <a:r>
              <a:rPr lang="vi-VN" sz="2400" b="1" i="0" u="sng">
                <a:solidFill>
                  <a:srgbClr val="C00000"/>
                </a:solidFill>
                <a:effectLst/>
                <a:latin typeface="+mj-lt"/>
              </a:rPr>
              <a:t>inking words </a:t>
            </a:r>
            <a:r>
              <a:rPr lang="vi-VN" sz="2400" i="0">
                <a:solidFill>
                  <a:srgbClr val="202124"/>
                </a:solidFill>
                <a:effectLst/>
                <a:latin typeface="+mj-lt"/>
              </a:rPr>
              <a:t>hay </a:t>
            </a:r>
            <a:r>
              <a:rPr lang="en-US" sz="2400" b="1" i="0" u="sng">
                <a:solidFill>
                  <a:srgbClr val="C00000"/>
                </a:solidFill>
                <a:effectLst/>
                <a:latin typeface="+mj-lt"/>
              </a:rPr>
              <a:t>conjunctions</a:t>
            </a:r>
            <a:r>
              <a:rPr lang="vi-VN" sz="2400" i="0">
                <a:solidFill>
                  <a:srgbClr val="202124"/>
                </a:solidFill>
                <a:effectLst/>
                <a:latin typeface="+mj-lt"/>
              </a:rPr>
              <a:t>), được dùng để liên kết giữa các câu, giúp cả đoạn văn chặt chẽ hơn, mạch lạc hơn. </a:t>
            </a:r>
            <a:endParaRPr lang="en-US">
              <a:latin typeface="+mj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3CAD642-D470-4A78-8283-EFC549492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9594" y="738143"/>
            <a:ext cx="3652829" cy="894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14C271-4766-4D8E-B08B-29FDB2A23C95}"/>
              </a:ext>
            </a:extLst>
          </p:cNvPr>
          <p:cNvSpPr txBox="1"/>
          <p:nvPr/>
        </p:nvSpPr>
        <p:spPr>
          <a:xfrm>
            <a:off x="1800850" y="873205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Definition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A4D056-EC30-42DB-B8CB-01E71AE7F294}"/>
              </a:ext>
            </a:extLst>
          </p:cNvPr>
          <p:cNvGrpSpPr/>
          <p:nvPr/>
        </p:nvGrpSpPr>
        <p:grpSpPr>
          <a:xfrm>
            <a:off x="6851434" y="468328"/>
            <a:ext cx="3652829" cy="894943"/>
            <a:chOff x="6851434" y="468328"/>
            <a:chExt cx="3652829" cy="89494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3154E2F-85B3-41C5-84B9-0D5EFE733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1434" y="468328"/>
              <a:ext cx="3652829" cy="8949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12BCC6-B8F1-4AEC-B369-FD21D836D02D}"/>
                </a:ext>
              </a:extLst>
            </p:cNvPr>
            <p:cNvSpPr txBox="1"/>
            <p:nvPr/>
          </p:nvSpPr>
          <p:spPr>
            <a:xfrm>
              <a:off x="7585648" y="674385"/>
              <a:ext cx="218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Example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062D16-F2F5-4C2C-BD6C-4D7920D794FB}"/>
              </a:ext>
            </a:extLst>
          </p:cNvPr>
          <p:cNvSpPr txBox="1"/>
          <p:nvPr/>
        </p:nvSpPr>
        <p:spPr>
          <a:xfrm>
            <a:off x="6219781" y="1633086"/>
            <a:ext cx="539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 was sick , </a:t>
            </a:r>
            <a:r>
              <a:rPr lang="en-US" sz="2800" b="1" u="sng">
                <a:solidFill>
                  <a:srgbClr val="C00000"/>
                </a:solidFill>
              </a:rPr>
              <a:t>so</a:t>
            </a:r>
            <a:r>
              <a:rPr lang="en-US" sz="2800"/>
              <a:t> I stayed at home.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39D68FE-15AD-4126-9029-EF4FD07DD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32565" y="2664465"/>
            <a:ext cx="2806523" cy="3519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DDB80A-1A75-4DEE-B837-C7E1AE0E5DF2}"/>
              </a:ext>
            </a:extLst>
          </p:cNvPr>
          <p:cNvSpPr txBox="1"/>
          <p:nvPr/>
        </p:nvSpPr>
        <p:spPr>
          <a:xfrm>
            <a:off x="8677848" y="4306178"/>
            <a:ext cx="3362960" cy="187743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So: Vì vậy</a:t>
            </a:r>
          </a:p>
          <a:p>
            <a:r>
              <a:rPr lang="en-US" sz="2800"/>
              <a:t>- Dùng để nói về kết quả của một sự việc nào đó. </a:t>
            </a:r>
          </a:p>
        </p:txBody>
      </p:sp>
    </p:spTree>
    <p:extLst>
      <p:ext uri="{BB962C8B-B14F-4D97-AF65-F5344CB8AC3E}">
        <p14:creationId xmlns:p14="http://schemas.microsoft.com/office/powerpoint/2010/main" val="2001559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B9F436-8C61-4B43-A408-18185F1C6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49" t="23194" r="41876" b="28612"/>
          <a:stretch/>
        </p:blipFill>
        <p:spPr>
          <a:xfrm>
            <a:off x="66675" y="1252537"/>
            <a:ext cx="6723826" cy="435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5C6BCA7-9298-4C9B-A5D0-315531B088A3}"/>
              </a:ext>
            </a:extLst>
          </p:cNvPr>
          <p:cNvSpPr/>
          <p:nvPr/>
        </p:nvSpPr>
        <p:spPr>
          <a:xfrm>
            <a:off x="66675" y="1252536"/>
            <a:ext cx="2228850" cy="900113"/>
          </a:xfrm>
          <a:prstGeom prst="wedgeRoundRectCallout">
            <a:avLst>
              <a:gd name="adj1" fmla="val 34171"/>
              <a:gd name="adj2" fmla="val 7840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What do we need to bring?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1BD9E41-C305-4AB2-B27A-5FD6E0774FAF}"/>
              </a:ext>
            </a:extLst>
          </p:cNvPr>
          <p:cNvSpPr/>
          <p:nvPr/>
        </p:nvSpPr>
        <p:spPr>
          <a:xfrm>
            <a:off x="876299" y="4191000"/>
            <a:ext cx="2038351" cy="704850"/>
          </a:xfrm>
          <a:prstGeom prst="wedgeRoundRectCallout">
            <a:avLst>
              <a:gd name="adj1" fmla="val 34171"/>
              <a:gd name="adj2" fmla="val 7840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Anything else?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9847D24-1D08-474D-95CA-228B4ACB2D75}"/>
              </a:ext>
            </a:extLst>
          </p:cNvPr>
          <p:cNvSpPr/>
          <p:nvPr/>
        </p:nvSpPr>
        <p:spPr>
          <a:xfrm>
            <a:off x="4200524" y="4895850"/>
            <a:ext cx="3095626" cy="990600"/>
          </a:xfrm>
          <a:prstGeom prst="wedgeRoundRectCallout">
            <a:avLst>
              <a:gd name="adj1" fmla="val 34171"/>
              <a:gd name="adj2" fmla="val 7840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We need to bring bottled water so we don’t get thirsty.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BAD08CA-40CC-4BD4-8A4B-42BB8E6657BC}"/>
              </a:ext>
            </a:extLst>
          </p:cNvPr>
          <p:cNvSpPr/>
          <p:nvPr/>
        </p:nvSpPr>
        <p:spPr>
          <a:xfrm>
            <a:off x="4705349" y="3200400"/>
            <a:ext cx="2085152" cy="990600"/>
          </a:xfrm>
          <a:prstGeom prst="wedgeRoundRectCallout">
            <a:avLst>
              <a:gd name="adj1" fmla="val 34171"/>
              <a:gd name="adj2" fmla="val 7840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We need to bring a tent so we can sleep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F6690-E800-4399-90E0-8CE224FE1642}"/>
              </a:ext>
            </a:extLst>
          </p:cNvPr>
          <p:cNvSpPr txBox="1"/>
          <p:nvPr/>
        </p:nvSpPr>
        <p:spPr>
          <a:xfrm>
            <a:off x="3321062" y="132206"/>
            <a:ext cx="499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a. Listen and repeat.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13B24-47E2-4F88-93AA-C17AD5EDDD43}"/>
              </a:ext>
            </a:extLst>
          </p:cNvPr>
          <p:cNvGrpSpPr/>
          <p:nvPr/>
        </p:nvGrpSpPr>
        <p:grpSpPr>
          <a:xfrm>
            <a:off x="227735" y="237926"/>
            <a:ext cx="2918537" cy="584775"/>
            <a:chOff x="4924423" y="454998"/>
            <a:chExt cx="2918537" cy="5847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AAE78A2-1AA4-488B-B05B-E25721B60CBE}"/>
                </a:ext>
              </a:extLst>
            </p:cNvPr>
            <p:cNvSpPr/>
            <p:nvPr/>
          </p:nvSpPr>
          <p:spPr>
            <a:xfrm>
              <a:off x="4924423" y="454998"/>
              <a:ext cx="2918537" cy="584775"/>
            </a:xfrm>
            <a:prstGeom prst="roundRect">
              <a:avLst>
                <a:gd name="adj" fmla="val 3125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A4CDA2-6CB3-47A2-9722-F2817DFD69C2}"/>
                </a:ext>
              </a:extLst>
            </p:cNvPr>
            <p:cNvSpPr txBox="1"/>
            <p:nvPr/>
          </p:nvSpPr>
          <p:spPr>
            <a:xfrm>
              <a:off x="5099213" y="498386"/>
              <a:ext cx="2359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    Grammar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6ED6E8-6109-4F6D-9FE7-375A6A6FB7C5}"/>
              </a:ext>
            </a:extLst>
          </p:cNvPr>
          <p:cNvGrpSpPr/>
          <p:nvPr/>
        </p:nvGrpSpPr>
        <p:grpSpPr>
          <a:xfrm>
            <a:off x="6965291" y="237926"/>
            <a:ext cx="3876675" cy="1588475"/>
            <a:chOff x="7105650" y="604508"/>
            <a:chExt cx="3312365" cy="129794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C4AA9F7-E009-47B5-B237-2816440267F8}"/>
                </a:ext>
              </a:extLst>
            </p:cNvPr>
            <p:cNvSpPr/>
            <p:nvPr/>
          </p:nvSpPr>
          <p:spPr>
            <a:xfrm>
              <a:off x="7105650" y="706738"/>
              <a:ext cx="3295650" cy="119571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FC90880-A034-4B0D-822D-531AF3860E15}"/>
                </a:ext>
              </a:extLst>
            </p:cNvPr>
            <p:cNvSpPr/>
            <p:nvPr/>
          </p:nvSpPr>
          <p:spPr>
            <a:xfrm>
              <a:off x="7122365" y="604508"/>
              <a:ext cx="3295650" cy="119571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We use </a:t>
              </a:r>
              <a:r>
                <a:rPr lang="en-US" sz="2400" b="1" u="sng"/>
                <a:t>so</a:t>
              </a:r>
              <a:r>
                <a:rPr lang="en-US" sz="2400"/>
                <a:t> to show a result of something.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C58410A-838C-4995-8612-49000D0A3117}"/>
              </a:ext>
            </a:extLst>
          </p:cNvPr>
          <p:cNvSpPr/>
          <p:nvPr/>
        </p:nvSpPr>
        <p:spPr>
          <a:xfrm>
            <a:off x="7191888" y="2559826"/>
            <a:ext cx="4714362" cy="183832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>
                <a:solidFill>
                  <a:schemeClr val="tx1"/>
                </a:solidFill>
                <a:latin typeface="+mj-lt"/>
              </a:rPr>
              <a:t>I had </a:t>
            </a:r>
            <a:r>
              <a:rPr lang="en-US" sz="2800">
                <a:solidFill>
                  <a:schemeClr val="tx1"/>
                </a:solidFill>
              </a:rPr>
              <a:t>a cold so I didn’t go to school. We are going to kayaking </a:t>
            </a:r>
            <a:r>
              <a:rPr lang="en-US" sz="2800" b="1" u="sng">
                <a:solidFill>
                  <a:schemeClr val="tx1"/>
                </a:solidFill>
              </a:rPr>
              <a:t>so </a:t>
            </a:r>
            <a:r>
              <a:rPr lang="en-US" sz="2800">
                <a:solidFill>
                  <a:schemeClr val="tx1"/>
                </a:solidFill>
              </a:rPr>
              <a:t>you need to bring a towel.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CD2-TRACK 34">
            <a:hlinkClick r:id="" action="ppaction://media"/>
            <a:extLst>
              <a:ext uri="{FF2B5EF4-FFF2-40B4-BE49-F238E27FC236}">
                <a16:creationId xmlns:a16="http://schemas.microsoft.com/office/drawing/2014/main" id="{D8BE196B-6ABC-445D-BE11-291303910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6710" y="597288"/>
            <a:ext cx="406400" cy="40640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BDB6776C-01D3-4E9E-9C6E-63BB1507B4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3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B6BB9-27FF-414B-BA71-F856752E6A6F}"/>
              </a:ext>
            </a:extLst>
          </p:cNvPr>
          <p:cNvSpPr txBox="1"/>
          <p:nvPr/>
        </p:nvSpPr>
        <p:spPr>
          <a:xfrm>
            <a:off x="2628905" y="214610"/>
            <a:ext cx="642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b. Match the two halves of the sentences.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8AF135-DFEA-4158-B42C-4C07D3385562}"/>
              </a:ext>
            </a:extLst>
          </p:cNvPr>
          <p:cNvSpPr/>
          <p:nvPr/>
        </p:nvSpPr>
        <p:spPr>
          <a:xfrm>
            <a:off x="214312" y="1133474"/>
            <a:ext cx="11872913" cy="504825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200">
                <a:solidFill>
                  <a:schemeClr val="tx1"/>
                </a:solidFill>
              </a:rPr>
              <a:t>We need to bring flashlights.                                 A. so you should bring some bottled water                     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200">
                <a:solidFill>
                  <a:schemeClr val="tx1"/>
                </a:solidFill>
              </a:rPr>
              <a:t>We should bring jackets                                         B. We can see at night.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200">
                <a:solidFill>
                  <a:schemeClr val="tx1"/>
                </a:solidFill>
              </a:rPr>
              <a:t>They don’t have water at the campsite                  C. so we need to bring some boots.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200">
                <a:solidFill>
                  <a:schemeClr val="tx1"/>
                </a:solidFill>
              </a:rPr>
              <a:t>We are going hiking                                               D. so we can eat lunch.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200">
                <a:solidFill>
                  <a:schemeClr val="tx1"/>
                </a:solidFill>
              </a:rPr>
              <a:t>You neen to bring some food                                  E. so you can read at night.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200">
                <a:solidFill>
                  <a:schemeClr val="tx1"/>
                </a:solidFill>
              </a:rPr>
              <a:t>You should take a book                                           F. so we don’t get cold.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439509-EFBD-4AE7-A496-9EEA1F525BB1}"/>
              </a:ext>
            </a:extLst>
          </p:cNvPr>
          <p:cNvGrpSpPr/>
          <p:nvPr/>
        </p:nvGrpSpPr>
        <p:grpSpPr>
          <a:xfrm>
            <a:off x="5640389" y="2724150"/>
            <a:ext cx="911222" cy="193543"/>
            <a:chOff x="5608643" y="2076450"/>
            <a:chExt cx="911222" cy="19354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9175D30-494B-4DCC-AA32-24804A86D90F}"/>
                </a:ext>
              </a:extLst>
            </p:cNvPr>
            <p:cNvSpPr/>
            <p:nvPr/>
          </p:nvSpPr>
          <p:spPr>
            <a:xfrm>
              <a:off x="5608643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4915E60-E708-4385-A663-2F498703CAED}"/>
                </a:ext>
              </a:extLst>
            </p:cNvPr>
            <p:cNvSpPr/>
            <p:nvPr/>
          </p:nvSpPr>
          <p:spPr>
            <a:xfrm>
              <a:off x="6338890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8630A8-11EE-46AB-976B-0F04F2255062}"/>
              </a:ext>
            </a:extLst>
          </p:cNvPr>
          <p:cNvGrpSpPr/>
          <p:nvPr/>
        </p:nvGrpSpPr>
        <p:grpSpPr>
          <a:xfrm>
            <a:off x="5640389" y="2028825"/>
            <a:ext cx="911222" cy="193543"/>
            <a:chOff x="5608643" y="2076450"/>
            <a:chExt cx="911222" cy="19354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89BF066-2448-4579-88A1-385E51B790B7}"/>
                </a:ext>
              </a:extLst>
            </p:cNvPr>
            <p:cNvSpPr/>
            <p:nvPr/>
          </p:nvSpPr>
          <p:spPr>
            <a:xfrm>
              <a:off x="5608643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2D30EA9-FE78-4F79-B267-C4D05FE7CA80}"/>
                </a:ext>
              </a:extLst>
            </p:cNvPr>
            <p:cNvSpPr/>
            <p:nvPr/>
          </p:nvSpPr>
          <p:spPr>
            <a:xfrm>
              <a:off x="6338890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4DDC18-5892-4E70-9AC0-0C2257259890}"/>
              </a:ext>
            </a:extLst>
          </p:cNvPr>
          <p:cNvGrpSpPr/>
          <p:nvPr/>
        </p:nvGrpSpPr>
        <p:grpSpPr>
          <a:xfrm>
            <a:off x="5695157" y="3405465"/>
            <a:ext cx="911222" cy="193543"/>
            <a:chOff x="5608643" y="2076450"/>
            <a:chExt cx="911222" cy="19354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F3B0ED-1EA5-4B93-A42C-EB788F062993}"/>
                </a:ext>
              </a:extLst>
            </p:cNvPr>
            <p:cNvSpPr/>
            <p:nvPr/>
          </p:nvSpPr>
          <p:spPr>
            <a:xfrm>
              <a:off x="5608643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685FE68-D513-4C5A-A332-C116AF923AB4}"/>
                </a:ext>
              </a:extLst>
            </p:cNvPr>
            <p:cNvSpPr/>
            <p:nvPr/>
          </p:nvSpPr>
          <p:spPr>
            <a:xfrm>
              <a:off x="6338890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6B3FF1-8C95-49CC-ABC3-DE8106CF47E9}"/>
              </a:ext>
            </a:extLst>
          </p:cNvPr>
          <p:cNvGrpSpPr/>
          <p:nvPr/>
        </p:nvGrpSpPr>
        <p:grpSpPr>
          <a:xfrm>
            <a:off x="5695157" y="4043640"/>
            <a:ext cx="911222" cy="193543"/>
            <a:chOff x="5608643" y="2076450"/>
            <a:chExt cx="911222" cy="19354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19F96EC-5710-45FB-AD94-221515D4BDB8}"/>
                </a:ext>
              </a:extLst>
            </p:cNvPr>
            <p:cNvSpPr/>
            <p:nvPr/>
          </p:nvSpPr>
          <p:spPr>
            <a:xfrm>
              <a:off x="5608643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F34286C-8DD4-45FD-9A8C-4DFDCC3F71CC}"/>
                </a:ext>
              </a:extLst>
            </p:cNvPr>
            <p:cNvSpPr/>
            <p:nvPr/>
          </p:nvSpPr>
          <p:spPr>
            <a:xfrm>
              <a:off x="6338890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010ABE-A587-4E60-B48F-5AAA18D9B191}"/>
              </a:ext>
            </a:extLst>
          </p:cNvPr>
          <p:cNvGrpSpPr/>
          <p:nvPr/>
        </p:nvGrpSpPr>
        <p:grpSpPr>
          <a:xfrm>
            <a:off x="5730876" y="4696823"/>
            <a:ext cx="911222" cy="193543"/>
            <a:chOff x="5608643" y="2076450"/>
            <a:chExt cx="911222" cy="193543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5DADB0-BE3E-4231-A6DE-EDEEE3E2047A}"/>
                </a:ext>
              </a:extLst>
            </p:cNvPr>
            <p:cNvSpPr/>
            <p:nvPr/>
          </p:nvSpPr>
          <p:spPr>
            <a:xfrm>
              <a:off x="5608643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E8C97DE-C8C0-4034-997F-254335DD9229}"/>
                </a:ext>
              </a:extLst>
            </p:cNvPr>
            <p:cNvSpPr/>
            <p:nvPr/>
          </p:nvSpPr>
          <p:spPr>
            <a:xfrm>
              <a:off x="6338890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4C2CD03-F4EB-4B65-94FD-A335DF676616}"/>
              </a:ext>
            </a:extLst>
          </p:cNvPr>
          <p:cNvGrpSpPr/>
          <p:nvPr/>
        </p:nvGrpSpPr>
        <p:grpSpPr>
          <a:xfrm>
            <a:off x="5757862" y="5350006"/>
            <a:ext cx="911222" cy="193543"/>
            <a:chOff x="5608643" y="2076450"/>
            <a:chExt cx="911222" cy="19354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290453B-0578-43FF-9815-D98974E38AB1}"/>
                </a:ext>
              </a:extLst>
            </p:cNvPr>
            <p:cNvSpPr/>
            <p:nvPr/>
          </p:nvSpPr>
          <p:spPr>
            <a:xfrm>
              <a:off x="5608643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94B623-61C4-4C1C-9160-73F6FB48D95F}"/>
                </a:ext>
              </a:extLst>
            </p:cNvPr>
            <p:cNvSpPr/>
            <p:nvPr/>
          </p:nvSpPr>
          <p:spPr>
            <a:xfrm>
              <a:off x="6338890" y="2076450"/>
              <a:ext cx="180975" cy="1935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3B79881-5812-4251-91EF-273F9E480F7E}"/>
              </a:ext>
            </a:extLst>
          </p:cNvPr>
          <p:cNvCxnSpPr>
            <a:cxnSpLocks/>
          </p:cNvCxnSpPr>
          <p:nvPr/>
        </p:nvCxnSpPr>
        <p:spPr>
          <a:xfrm>
            <a:off x="5821363" y="2225622"/>
            <a:ext cx="549273" cy="541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B37766-C289-42BB-B7D0-EFB07E96AA1F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5766597" y="2940591"/>
            <a:ext cx="748015" cy="243775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A77C506-B6CA-43E1-89FE-0AE32323430E}"/>
              </a:ext>
            </a:extLst>
          </p:cNvPr>
          <p:cNvCxnSpPr>
            <a:cxnSpLocks/>
            <a:endCxn id="31" idx="3"/>
          </p:cNvCxnSpPr>
          <p:nvPr/>
        </p:nvCxnSpPr>
        <p:spPr>
          <a:xfrm flipV="1">
            <a:off x="5840412" y="2194024"/>
            <a:ext cx="556727" cy="130821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B7FCE8B-BD74-4C5C-8FEF-8D7E428463CF}"/>
              </a:ext>
            </a:extLst>
          </p:cNvPr>
          <p:cNvCxnSpPr>
            <a:cxnSpLocks/>
          </p:cNvCxnSpPr>
          <p:nvPr/>
        </p:nvCxnSpPr>
        <p:spPr>
          <a:xfrm flipV="1">
            <a:off x="5903914" y="3564703"/>
            <a:ext cx="547993" cy="54768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84046C5-BEA5-466B-A7E3-ECC06A8DD863}"/>
              </a:ext>
            </a:extLst>
          </p:cNvPr>
          <p:cNvCxnSpPr>
            <a:cxnSpLocks/>
          </p:cNvCxnSpPr>
          <p:nvPr/>
        </p:nvCxnSpPr>
        <p:spPr>
          <a:xfrm flipV="1">
            <a:off x="5933830" y="4200384"/>
            <a:ext cx="547993" cy="54768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5E2C5A2-8478-49C4-BF4C-FE88545DBCC2}"/>
              </a:ext>
            </a:extLst>
          </p:cNvPr>
          <p:cNvCxnSpPr>
            <a:cxnSpLocks/>
            <a:endCxn id="40" idx="4"/>
          </p:cNvCxnSpPr>
          <p:nvPr/>
        </p:nvCxnSpPr>
        <p:spPr>
          <a:xfrm flipV="1">
            <a:off x="5914805" y="4890366"/>
            <a:ext cx="636806" cy="5705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4" name="Picture 43" descr="Logo, company name&#10;&#10;Description automatically generated">
            <a:extLst>
              <a:ext uri="{FF2B5EF4-FFF2-40B4-BE49-F238E27FC236}">
                <a16:creationId xmlns:a16="http://schemas.microsoft.com/office/drawing/2014/main" id="{3357586B-D3ED-4FE4-8503-2590EB66F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2C838F-8DB8-42BD-B726-C9F4ABCDCB10}"/>
              </a:ext>
            </a:extLst>
          </p:cNvPr>
          <p:cNvSpPr txBox="1"/>
          <p:nvPr/>
        </p:nvSpPr>
        <p:spPr>
          <a:xfrm>
            <a:off x="1600205" y="166985"/>
            <a:ext cx="8391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c. Look at the table and write Tim’s answers.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9D57BE6-F494-4E99-A96C-DC07B848F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829641"/>
              </p:ext>
            </p:extLst>
          </p:nvPr>
        </p:nvGraphicFramePr>
        <p:xfrm>
          <a:off x="222246" y="1129238"/>
          <a:ext cx="5321304" cy="55682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0652">
                  <a:extLst>
                    <a:ext uri="{9D8B030D-6E8A-4147-A177-3AD203B41FA5}">
                      <a16:colId xmlns:a16="http://schemas.microsoft.com/office/drawing/2014/main" val="58709372"/>
                    </a:ext>
                  </a:extLst>
                </a:gridCol>
                <a:gridCol w="2660652">
                  <a:extLst>
                    <a:ext uri="{9D8B030D-6E8A-4147-A177-3AD203B41FA5}">
                      <a16:colId xmlns:a16="http://schemas.microsoft.com/office/drawing/2014/main" val="2017104828"/>
                    </a:ext>
                  </a:extLst>
                </a:gridCol>
              </a:tblGrid>
              <a:tr h="77485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ITEMS TO BRING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231589"/>
                  </a:ext>
                </a:extLst>
              </a:tr>
              <a:tr h="77485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 a 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have somewhere to sleep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424493"/>
                  </a:ext>
                </a:extLst>
              </a:tr>
              <a:tr h="77485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bottled</a:t>
                      </a:r>
                      <a:r>
                        <a:rPr lang="en-US" sz="2400" b="1" baseline="0">
                          <a:latin typeface="+mn-lt"/>
                        </a:rPr>
                        <a:t> water</a:t>
                      </a:r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don’t get thirsty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046990"/>
                  </a:ext>
                </a:extLst>
              </a:tr>
              <a:tr h="77485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jackets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don’t get cold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987405"/>
                  </a:ext>
                </a:extLst>
              </a:tr>
              <a:tr h="77485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comic books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have something</a:t>
                      </a:r>
                      <a:r>
                        <a:rPr lang="en-US" sz="2400" b="1" baseline="0">
                          <a:latin typeface="+mn-lt"/>
                        </a:rPr>
                        <a:t> to read</a:t>
                      </a:r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143018"/>
                  </a:ext>
                </a:extLst>
              </a:tr>
              <a:tr h="77485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don’t get hungry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956740"/>
                  </a:ext>
                </a:extLst>
              </a:tr>
              <a:tr h="77485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money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+mn-lt"/>
                        </a:rPr>
                        <a:t>can</a:t>
                      </a:r>
                      <a:r>
                        <a:rPr lang="en-US" sz="2400" b="1" baseline="0">
                          <a:latin typeface="+mn-lt"/>
                        </a:rPr>
                        <a:t> buy presents</a:t>
                      </a:r>
                      <a:endParaRPr lang="en-US" sz="2400" b="1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38380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4E8F6A9D-378D-4369-B07A-6229B9F13C10}"/>
              </a:ext>
            </a:extLst>
          </p:cNvPr>
          <p:cNvGrpSpPr/>
          <p:nvPr/>
        </p:nvGrpSpPr>
        <p:grpSpPr>
          <a:xfrm>
            <a:off x="5704513" y="548808"/>
            <a:ext cx="6143625" cy="6206652"/>
            <a:chOff x="5701330" y="581579"/>
            <a:chExt cx="6143625" cy="62066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2930EB-DD02-41F5-98D0-E423ED75DA6C}"/>
                </a:ext>
              </a:extLst>
            </p:cNvPr>
            <p:cNvSpPr/>
            <p:nvPr/>
          </p:nvSpPr>
          <p:spPr>
            <a:xfrm>
              <a:off x="5701330" y="954634"/>
              <a:ext cx="6143625" cy="58335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Jan: </a:t>
              </a:r>
              <a:r>
                <a:rPr lang="en-US" sz="2000">
                  <a:solidFill>
                    <a:schemeClr val="tx1"/>
                  </a:solidFill>
                </a:rPr>
                <a:t>Should we bring a tent? 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Tim: </a:t>
              </a:r>
              <a:r>
                <a:rPr lang="en-US" sz="2000">
                  <a:solidFill>
                    <a:schemeClr val="tx1"/>
                  </a:solidFill>
                </a:rPr>
                <a:t>1. Yes, we should so we have somewhere to sleep. 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Jan: </a:t>
              </a:r>
              <a:r>
                <a:rPr lang="en-US" sz="2000">
                  <a:solidFill>
                    <a:schemeClr val="tx1"/>
                  </a:solidFill>
                </a:rPr>
                <a:t>Should we bring bottled water? 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Tim: </a:t>
              </a:r>
              <a:r>
                <a:rPr lang="en-US" sz="2000">
                  <a:solidFill>
                    <a:schemeClr val="tx1"/>
                  </a:solidFill>
                </a:rPr>
                <a:t>2. ______________________________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Jan</a:t>
              </a:r>
              <a:r>
                <a:rPr lang="en-US" sz="2000">
                  <a:solidFill>
                    <a:schemeClr val="tx1"/>
                  </a:solidFill>
                </a:rPr>
                <a:t> : should we bring jackets? 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Tim: </a:t>
              </a:r>
              <a:r>
                <a:rPr lang="en-US" sz="2000">
                  <a:solidFill>
                    <a:schemeClr val="tx1"/>
                  </a:solidFill>
                </a:rPr>
                <a:t>3. ______________________________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Jan: </a:t>
              </a:r>
              <a:r>
                <a:rPr lang="en-US" sz="2000">
                  <a:solidFill>
                    <a:schemeClr val="tx1"/>
                  </a:solidFill>
                </a:rPr>
                <a:t>Should we bring comic books? 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Tim: </a:t>
              </a:r>
              <a:r>
                <a:rPr lang="en-US" sz="2000">
                  <a:solidFill>
                    <a:schemeClr val="tx1"/>
                  </a:solidFill>
                </a:rPr>
                <a:t>4. _________________________________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Jan: </a:t>
              </a:r>
              <a:r>
                <a:rPr lang="en-US" sz="2000">
                  <a:solidFill>
                    <a:schemeClr val="tx1"/>
                  </a:solidFill>
                </a:rPr>
                <a:t>Should we bring food?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Tim </a:t>
              </a:r>
              <a:r>
                <a:rPr lang="en-US" sz="2000">
                  <a:solidFill>
                    <a:schemeClr val="tx1"/>
                  </a:solidFill>
                </a:rPr>
                <a:t>: 5._________________________________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Jan: </a:t>
              </a:r>
              <a:r>
                <a:rPr lang="en-US" sz="2000">
                  <a:solidFill>
                    <a:schemeClr val="tx1"/>
                  </a:solidFill>
                </a:rPr>
                <a:t>Should we bring money? </a:t>
              </a:r>
            </a:p>
            <a:p>
              <a:pPr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</a:rPr>
                <a:t>Tim</a:t>
              </a:r>
              <a:r>
                <a:rPr lang="en-US" sz="2000">
                  <a:solidFill>
                    <a:schemeClr val="tx1"/>
                  </a:solidFill>
                </a:rPr>
                <a:t>. 6. ___________________________</a:t>
              </a:r>
              <a:r>
                <a:rPr lang="en-US">
                  <a:solidFill>
                    <a:schemeClr val="tx1"/>
                  </a:solidFill>
                </a:rPr>
                <a:t>______</a:t>
              </a:r>
            </a:p>
          </p:txBody>
        </p:sp>
        <p:pic>
          <p:nvPicPr>
            <p:cNvPr id="11" name="Picture 1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BFC92D4-B29C-4071-AB5D-B900AD767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252393">
              <a:off x="10605610" y="581579"/>
              <a:ext cx="746110" cy="74611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A14877D-B2FF-404D-8935-84A717BEB597}"/>
              </a:ext>
            </a:extLst>
          </p:cNvPr>
          <p:cNvSpPr txBox="1"/>
          <p:nvPr/>
        </p:nvSpPr>
        <p:spPr>
          <a:xfrm>
            <a:off x="6686550" y="2825233"/>
            <a:ext cx="466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Yes, we should ,so we don’t get thirsty.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026958-BCF0-48DB-98CB-F660E35A2D87}"/>
              </a:ext>
            </a:extLst>
          </p:cNvPr>
          <p:cNvSpPr txBox="1"/>
          <p:nvPr/>
        </p:nvSpPr>
        <p:spPr>
          <a:xfrm>
            <a:off x="6553200" y="3724245"/>
            <a:ext cx="466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Yes, we should ,so we don’t get cold.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29FEEC-1CB4-42CC-BA88-FCC007FF4EDD}"/>
              </a:ext>
            </a:extLst>
          </p:cNvPr>
          <p:cNvSpPr txBox="1"/>
          <p:nvPr/>
        </p:nvSpPr>
        <p:spPr>
          <a:xfrm>
            <a:off x="6553199" y="4638645"/>
            <a:ext cx="5791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Yes, we should ,so we have something to read.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C38184-BA6B-4EA5-810F-8BC2A080E74C}"/>
              </a:ext>
            </a:extLst>
          </p:cNvPr>
          <p:cNvSpPr txBox="1"/>
          <p:nvPr/>
        </p:nvSpPr>
        <p:spPr>
          <a:xfrm>
            <a:off x="6600824" y="5520247"/>
            <a:ext cx="545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Yes, we should ,so we don’t get hungry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7E1147-AC13-420A-B96F-42923AEE418A}"/>
              </a:ext>
            </a:extLst>
          </p:cNvPr>
          <p:cNvSpPr txBox="1"/>
          <p:nvPr/>
        </p:nvSpPr>
        <p:spPr>
          <a:xfrm>
            <a:off x="6600824" y="6436822"/>
            <a:ext cx="545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Yes, we should ,so we can buy presents. 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C84381B-0648-4D76-A8CF-FE9F1E79B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3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C2523E-5814-4B75-A068-BAE4CCBBD960}"/>
              </a:ext>
            </a:extLst>
          </p:cNvPr>
          <p:cNvSpPr txBox="1"/>
          <p:nvPr/>
        </p:nvSpPr>
        <p:spPr>
          <a:xfrm>
            <a:off x="1432880" y="74849"/>
            <a:ext cx="900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d. Now, practice the conversation with your partner. 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AC95D55-46A9-4190-86FC-D70A33D92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D81FE-FC96-44DC-93DC-78FE74C62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49" t="7968" r="7995" b="16169"/>
          <a:stretch/>
        </p:blipFill>
        <p:spPr>
          <a:xfrm>
            <a:off x="1986454" y="598069"/>
            <a:ext cx="6304106" cy="60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947</Words>
  <Application>Microsoft Office PowerPoint</Application>
  <PresentationFormat>Widescreen</PresentationFormat>
  <Paragraphs>164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Bierstadt Display</vt:lpstr>
      <vt:lpstr>Constantia</vt:lpstr>
      <vt:lpstr>Arial</vt:lpstr>
      <vt:lpstr>Comix Heavy Serif</vt:lpstr>
      <vt:lpstr>DejaVu Serif</vt:lpstr>
      <vt:lpstr>Arial Rounded MT Bold</vt:lpstr>
      <vt:lpstr>HL Brush 1BK</vt:lpstr>
      <vt:lpstr>Aachen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ACER</cp:lastModifiedBy>
  <cp:revision>41</cp:revision>
  <dcterms:created xsi:type="dcterms:W3CDTF">2021-09-05T02:15:09Z</dcterms:created>
  <dcterms:modified xsi:type="dcterms:W3CDTF">2023-03-11T06:27:39Z</dcterms:modified>
</cp:coreProperties>
</file>